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345" r:id="rId2"/>
    <p:sldId id="346" r:id="rId3"/>
    <p:sldId id="347" r:id="rId4"/>
    <p:sldId id="348" r:id="rId5"/>
    <p:sldId id="349" r:id="rId6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9" autoAdjust="0"/>
    <p:restoredTop sz="94660"/>
  </p:normalViewPr>
  <p:slideViewPr>
    <p:cSldViewPr>
      <p:cViewPr varScale="1">
        <p:scale>
          <a:sx n="83" d="100"/>
          <a:sy n="83" d="100"/>
        </p:scale>
        <p:origin x="150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4A5E-E27F-460A-AD55-1A00D21DBE26}" type="datetimeFigureOut">
              <a:rPr lang="fr-BE" smtClean="0"/>
              <a:t>27-03-20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646B5-1A8E-42D3-978E-82702C5105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581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B5C95-976F-491B-A744-2D7A84D1360F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CEAEB-8638-4A26-A39E-32F7D2400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5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CEAEB-8638-4A26-A39E-32F7D240087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1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CEAEB-8638-4A26-A39E-32F7D240087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4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27/03/2020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Deux sources complémentaires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Un principe </a:t>
            </a:r>
            <a:r>
              <a:rPr lang="fr-BE" dirty="0" smtClean="0">
                <a:solidFill>
                  <a:srgbClr val="FF0000"/>
                </a:solidFill>
              </a:rPr>
              <a:t>intérieur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L’Esprit-Saint reçu au baptême</a:t>
            </a:r>
          </a:p>
          <a:p>
            <a:pPr lvl="1" hangingPunct="0"/>
            <a:r>
              <a:rPr lang="fr-BE" dirty="0" smtClean="0"/>
              <a:t>La conscience: « </a:t>
            </a:r>
            <a:r>
              <a:rPr lang="fr-FR" dirty="0"/>
              <a:t>« La conscience est le centre le plus secret de l'homme, le sanctuaire où il est seul avec Dieu et où sa voix se fait entendre. </a:t>
            </a:r>
            <a:r>
              <a:rPr lang="fr-FR" dirty="0" smtClean="0"/>
              <a:t>» (G.S. n°13)</a:t>
            </a:r>
            <a:endParaRPr lang="fr-BE" dirty="0"/>
          </a:p>
          <a:p>
            <a:pPr lvl="1"/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Un principe </a:t>
            </a:r>
            <a:r>
              <a:rPr lang="fr-BE" dirty="0" smtClean="0">
                <a:solidFill>
                  <a:srgbClr val="FF0000"/>
                </a:solidFill>
              </a:rPr>
              <a:t>extérieur</a:t>
            </a:r>
            <a:r>
              <a:rPr lang="fr-BE" dirty="0" smtClean="0"/>
              <a:t>, demandant un assentiment </a:t>
            </a:r>
            <a:r>
              <a:rPr lang="fr-BE" dirty="0" smtClean="0">
                <a:solidFill>
                  <a:srgbClr val="FF0000"/>
                </a:solidFill>
              </a:rPr>
              <a:t>intérieur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Magistère </a:t>
            </a:r>
            <a:r>
              <a:rPr lang="fr-BE" dirty="0"/>
              <a:t>de </a:t>
            </a:r>
            <a:r>
              <a:rPr lang="fr-BE" dirty="0" smtClean="0"/>
              <a:t>l’</a:t>
            </a:r>
            <a:r>
              <a:rPr lang="fr-BE" sz="1600" dirty="0" smtClean="0"/>
              <a:t>É</a:t>
            </a:r>
            <a:r>
              <a:rPr lang="fr-BE" dirty="0" smtClean="0"/>
              <a:t>glise</a:t>
            </a:r>
            <a:r>
              <a:rPr lang="fr-BE" dirty="0"/>
              <a:t>: pape et </a:t>
            </a:r>
            <a:r>
              <a:rPr lang="fr-BE" dirty="0" smtClean="0"/>
              <a:t>évêques, garants ensemble de l’Ecriture et de la Tradition, 2  lieux où Dieu « prend la parole ».</a:t>
            </a:r>
          </a:p>
          <a:p>
            <a:pPr lvl="1"/>
            <a:r>
              <a:rPr lang="fr-BE" dirty="0" smtClean="0"/>
              <a:t>Nécessité de hiérarchiser les textes.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49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Et c’est notre responsabilité…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« Aux laïcs reviennent en propre les professions et les activités séculières (...). C'est à leur conscience, préalablement formée, qu'il revient d'</a:t>
            </a:r>
            <a:r>
              <a:rPr lang="fr-FR" u="sng" dirty="0"/>
              <a:t>inscrire la loi divine dans la cité terrestre</a:t>
            </a:r>
            <a:r>
              <a:rPr lang="fr-FR" dirty="0"/>
              <a:t>.  Qu'ils attendent des prêtres lumières et forces spirituelles.  Qu'ils ne pensent pas pour autant que leurs pasteurs aient une compréhension telle </a:t>
            </a:r>
            <a:r>
              <a:rPr lang="fr-FR" u="sng" dirty="0"/>
              <a:t>qu'ils puissent leur fournir une solution concrète et immédiate à tout problème</a:t>
            </a:r>
            <a:r>
              <a:rPr lang="fr-FR" dirty="0"/>
              <a:t>, même grave, qui se présente à eux, ou que telle soit leur mission.  Mais plutôt, éclairés par la sagesse chrétienne et prêtant fidèlement attention à l'enseignement du Magistère, qu'ils prennent eux-mêmes leurs responsabilités. »  G.S. n°43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742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L’Église n’est pas un supermarché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fr-FR" dirty="0"/>
              <a:t>« ... la mission de l'Église ne tient pas d'abord en une </a:t>
            </a:r>
            <a:r>
              <a:rPr lang="fr-FR" dirty="0" err="1"/>
              <a:t>oeuvre</a:t>
            </a:r>
            <a:r>
              <a:rPr lang="fr-FR" dirty="0"/>
              <a:t> de moralisation ; l'Église elle-même n'est pas un grand supermarché de la morale, pourvoyeuse de valeurs et de normes éthiques en tous genres, avec service après-vente, comme beaucoup souhaiteraient qu'elle soit. Sa mission consiste en l'annonce de la Bonne Nouvelle à tous les hommes de toutes cultures et de tous les temps, cette Bonne Nouvelle consiste en un Nom, Jésus-Christ, en qui nous entendons le dessein d'amour de Dieu sur chacun de nous et sur l'humanité entière »</a:t>
            </a:r>
            <a:r>
              <a:rPr lang="fr-BE" dirty="0"/>
              <a:t> </a:t>
            </a:r>
          </a:p>
          <a:p>
            <a:pPr marL="0" indent="0" hangingPunct="0">
              <a:buNone/>
            </a:pPr>
            <a:endParaRPr lang="fr-FR" sz="2000" cap="small" dirty="0" smtClean="0"/>
          </a:p>
          <a:p>
            <a:pPr marL="0" indent="0" hangingPunct="0">
              <a:buNone/>
            </a:pPr>
            <a:r>
              <a:rPr lang="fr-FR" sz="2000" cap="small" dirty="0" err="1" smtClean="0"/>
              <a:t>Valadier</a:t>
            </a:r>
            <a:r>
              <a:rPr lang="fr-FR" sz="2000" dirty="0" smtClean="0"/>
              <a:t> </a:t>
            </a:r>
            <a:r>
              <a:rPr lang="fr-FR" sz="2000" dirty="0"/>
              <a:t>Paul, </a:t>
            </a:r>
            <a:r>
              <a:rPr lang="fr-FR" sz="2000" i="1" dirty="0"/>
              <a:t>Lettres à un chrétien impatient</a:t>
            </a:r>
            <a:r>
              <a:rPr lang="fr-FR" sz="2000" dirty="0"/>
              <a:t>, Paris, Editions La découverte, 1991, p. 187.</a:t>
            </a: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44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Identité-intégrité morale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fr-FR" altLang="fr-FR" dirty="0"/>
              <a:t>L’identité </a:t>
            </a:r>
            <a:r>
              <a:rPr lang="fr-FR" altLang="fr-FR" dirty="0" smtClean="0"/>
              <a:t>morale	</a:t>
            </a:r>
            <a:endParaRPr lang="fr-FR" altLang="fr-FR" dirty="0"/>
          </a:p>
          <a:p>
            <a:r>
              <a:rPr lang="fr-FR" altLang="fr-FR" dirty="0"/>
              <a:t>L’intégrité morale</a:t>
            </a:r>
          </a:p>
          <a:p>
            <a:endParaRPr lang="fr-FR" altLang="fr-FR" dirty="0" smtClean="0"/>
          </a:p>
          <a:p>
            <a:r>
              <a:rPr lang="fr-FR" altLang="fr-FR" dirty="0"/>
              <a:t>« oui »             </a:t>
            </a:r>
            <a:r>
              <a:rPr lang="fr-FR" altLang="fr-FR" dirty="0" smtClean="0"/>
              <a:t>          </a:t>
            </a:r>
            <a:r>
              <a:rPr lang="fr-FR" altLang="fr-FR" dirty="0"/>
              <a:t>« non »</a:t>
            </a:r>
          </a:p>
          <a:p>
            <a:pPr>
              <a:buFont typeface="Wingdings" pitchFamily="2" charset="2"/>
              <a:buNone/>
            </a:pPr>
            <a:endParaRPr lang="fr-FR" altLang="fr-FR" i="1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fr-FR" altLang="fr-FR" i="1" dirty="0">
                <a:solidFill>
                  <a:srgbClr val="FF0000"/>
                </a:solidFill>
              </a:rPr>
              <a:t>Jusqu’où vivre la tension?</a:t>
            </a:r>
          </a:p>
          <a:p>
            <a:pPr algn="ctr">
              <a:buFont typeface="Wingdings" pitchFamily="2" charset="2"/>
              <a:buNone/>
            </a:pPr>
            <a:r>
              <a:rPr lang="fr-FR" altLang="fr-FR" i="1" dirty="0" smtClean="0">
                <a:solidFill>
                  <a:srgbClr val="FF0000"/>
                </a:solidFill>
              </a:rPr>
              <a:t>Nécessité de penser « notre supportable »…</a:t>
            </a:r>
          </a:p>
          <a:p>
            <a:pPr algn="ctr">
              <a:buFont typeface="Wingdings" pitchFamily="2" charset="2"/>
              <a:buNone/>
            </a:pPr>
            <a:r>
              <a:rPr lang="fr-FR" altLang="fr-FR" i="1" dirty="0" smtClean="0">
                <a:solidFill>
                  <a:srgbClr val="FF0000"/>
                </a:solidFill>
              </a:rPr>
              <a:t>Toujours une place pour la conscience…</a:t>
            </a:r>
            <a:endParaRPr lang="fr-FR" altLang="fr-FR" i="1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fr-FR" altLang="fr-FR" i="1" dirty="0">
              <a:solidFill>
                <a:srgbClr val="FF0000"/>
              </a:solidFill>
            </a:endParaRPr>
          </a:p>
        </p:txBody>
      </p:sp>
      <p:sp>
        <p:nvSpPr>
          <p:cNvPr id="4" name="Double flèche horizontale 3"/>
          <p:cNvSpPr/>
          <p:nvPr/>
        </p:nvSpPr>
        <p:spPr>
          <a:xfrm>
            <a:off x="1907704" y="31409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:\Users\dominique.jacquemin\Downloads\elastiqu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2181225" cy="209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25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Une nécessaire temporalité morale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FR" altLang="fr-FR" dirty="0" smtClean="0"/>
          </a:p>
          <a:p>
            <a:pPr>
              <a:buNone/>
            </a:pPr>
            <a:r>
              <a:rPr lang="fr-FR" altLang="fr-FR" dirty="0" smtClean="0"/>
              <a:t>Visée </a:t>
            </a:r>
            <a:r>
              <a:rPr lang="fr-FR" altLang="fr-FR" dirty="0"/>
              <a:t>du bien</a:t>
            </a:r>
          </a:p>
          <a:p>
            <a:pPr>
              <a:buNone/>
            </a:pPr>
            <a:endParaRPr lang="fr-FR" altLang="fr-FR" dirty="0"/>
          </a:p>
          <a:p>
            <a:pPr>
              <a:buNone/>
            </a:pPr>
            <a:endParaRPr lang="fr-FR" altLang="fr-FR" dirty="0"/>
          </a:p>
          <a:p>
            <a:pPr algn="r">
              <a:buNone/>
            </a:pPr>
            <a:r>
              <a:rPr lang="fr-FR" altLang="fr-FR" dirty="0"/>
              <a:t>et bien effectué</a:t>
            </a:r>
          </a:p>
          <a:p>
            <a:pPr algn="r">
              <a:buNone/>
            </a:pPr>
            <a:endParaRPr lang="fr-FR" altLang="fr-FR" dirty="0"/>
          </a:p>
          <a:p>
            <a:pPr algn="ctr">
              <a:buNone/>
            </a:pPr>
            <a:r>
              <a:rPr lang="fr-FR" altLang="fr-FR" i="1" dirty="0">
                <a:solidFill>
                  <a:srgbClr val="FF0000"/>
                </a:solidFill>
              </a:rPr>
              <a:t>Quelle place pour le chemin?</a:t>
            </a:r>
          </a:p>
          <a:p>
            <a:pPr algn="ctr">
              <a:buNone/>
            </a:pPr>
            <a:r>
              <a:rPr lang="fr-FR" altLang="fr-FR" i="1" dirty="0">
                <a:solidFill>
                  <a:srgbClr val="FF0000"/>
                </a:solidFill>
              </a:rPr>
              <a:t>Quelle représentation du « bien »?</a:t>
            </a:r>
          </a:p>
          <a:p>
            <a:pPr algn="ctr">
              <a:buNone/>
            </a:pPr>
            <a:endParaRPr lang="fr-FR" altLang="fr-F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Double flèche horizontale 3"/>
          <p:cNvSpPr/>
          <p:nvPr/>
        </p:nvSpPr>
        <p:spPr>
          <a:xfrm rot="1599662">
            <a:off x="2847928" y="2791164"/>
            <a:ext cx="3113371" cy="7560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7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780</TotalTime>
  <Words>403</Words>
  <Application>Microsoft Office PowerPoint</Application>
  <PresentationFormat>Affichage à l'écran (4:3)</PresentationFormat>
  <Paragraphs>33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Wingdings</vt:lpstr>
      <vt:lpstr>Apothicaire</vt:lpstr>
      <vt:lpstr>Deux sources complémentaires</vt:lpstr>
      <vt:lpstr>Et c’est notre responsabilité…</vt:lpstr>
      <vt:lpstr>L’Église n’est pas un supermarché</vt:lpstr>
      <vt:lpstr>Identité-intégrité morale</vt:lpstr>
      <vt:lpstr>Une nécessaire temporalité morale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Certificat interuniversitaire européen de soins palliatifs le 9 décembre 2017</dc:title>
  <dc:creator>JACQUEMIN Dominique</dc:creator>
  <cp:lastModifiedBy>Dominique Jacquemin</cp:lastModifiedBy>
  <cp:revision>62</cp:revision>
  <cp:lastPrinted>2020-03-27T10:02:24Z</cp:lastPrinted>
  <dcterms:created xsi:type="dcterms:W3CDTF">2017-12-05T08:46:36Z</dcterms:created>
  <dcterms:modified xsi:type="dcterms:W3CDTF">2020-03-27T10:03:08Z</dcterms:modified>
</cp:coreProperties>
</file>